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64" r:id="rId4"/>
    <p:sldId id="293" r:id="rId5"/>
    <p:sldId id="270" r:id="rId6"/>
    <p:sldId id="269" r:id="rId7"/>
    <p:sldId id="294" r:id="rId8"/>
    <p:sldId id="273" r:id="rId9"/>
    <p:sldId id="274" r:id="rId10"/>
    <p:sldId id="276" r:id="rId11"/>
    <p:sldId id="279" r:id="rId12"/>
    <p:sldId id="278" r:id="rId13"/>
    <p:sldId id="280" r:id="rId14"/>
    <p:sldId id="286" r:id="rId15"/>
    <p:sldId id="281" r:id="rId16"/>
    <p:sldId id="285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8DDD-883C-C040-8163-170FA3F006B3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0392B-56E7-5846-BAF0-9AE5F7C6864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8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8713D-2EA2-BA48-82C7-440EA4A20D99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34D77-B0AB-6442-ADD1-F814308D159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4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4D77-B0AB-6442-ADD1-F814308D15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1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AE19C-2293-3E40-88BB-1E6E21984AF8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5406-EC1B-834C-8F37-0EF99CCCD1B9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BC07-4A6F-804D-9CB7-8FFA94FFA0B0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6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D810-9478-F64B-8385-9B3BF5A50EF5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AC8D-97AE-E84E-9E4D-A3A9E7C23F41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07A4-8BF6-B542-BBF3-CA26F4164F86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1F3C-054C-C646-AE18-2794EFDF198F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37097-0C72-7C4A-908E-690075B1E472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FA0B9-F731-704B-B496-C8FACC87FBEB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9F67-361E-FE40-9B89-300FAC3B3C0E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C06F-4FFD-8A47-80C8-D73EFC7CE08F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C28E-CCEE-524C-B9A7-9BBECEAF18C9}" type="datetime1">
              <a:rPr lang="it-IT" smtClean="0"/>
              <a:pPr/>
              <a:t>17/03/2016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A05F-B3DC-B24F-9E36-94D8C6643FE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768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079"/>
            <a:ext cx="9144000" cy="5181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33" y="241325"/>
            <a:ext cx="9025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endParaRPr lang="en-US" sz="2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			|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Tour 2015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Torino 		| Pala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Alpitour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						| 4 e 5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settembre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6267"/>
            <a:ext cx="9144000" cy="3217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7" y="1487607"/>
            <a:ext cx="7692631" cy="43846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384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La </a:t>
            </a:r>
            <a:r>
              <a:rPr lang="en-US" b="1" dirty="0" err="1" smtClean="0">
                <a:latin typeface="Century Gothic"/>
                <a:cs typeface="Century Gothic"/>
              </a:rPr>
              <a:t>spesa</a:t>
            </a:r>
            <a:r>
              <a:rPr lang="en-US" b="1" dirty="0" smtClean="0">
                <a:latin typeface="Century Gothic"/>
                <a:cs typeface="Century Gothic"/>
              </a:rPr>
              <a:t> media per </a:t>
            </a:r>
            <a:r>
              <a:rPr lang="en-US" b="1" dirty="0" err="1" smtClean="0">
                <a:latin typeface="Century Gothic"/>
                <a:cs typeface="Century Gothic"/>
              </a:rPr>
              <a:t>provenienza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40" y="181555"/>
            <a:ext cx="209177" cy="237057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5232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626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Confronto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tra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tipologie</a:t>
            </a:r>
            <a:r>
              <a:rPr lang="en-US" b="1" dirty="0" smtClean="0">
                <a:latin typeface="Century Gothic"/>
                <a:cs typeface="Century Gothic"/>
              </a:rPr>
              <a:t> di </a:t>
            </a:r>
            <a:r>
              <a:rPr lang="en-US" b="1" dirty="0" err="1" smtClean="0">
                <a:latin typeface="Century Gothic"/>
                <a:cs typeface="Century Gothic"/>
              </a:rPr>
              <a:t>pubblici</a:t>
            </a:r>
            <a:r>
              <a:rPr lang="en-US" b="1" dirty="0" smtClean="0">
                <a:latin typeface="Century Gothic"/>
                <a:cs typeface="Century Gothic"/>
              </a:rPr>
              <a:t> | </a:t>
            </a:r>
            <a:r>
              <a:rPr lang="en-US" b="1" dirty="0" err="1" smtClean="0">
                <a:latin typeface="Century Gothic"/>
                <a:cs typeface="Century Gothic"/>
              </a:rPr>
              <a:t>neofiti</a:t>
            </a:r>
            <a:r>
              <a:rPr lang="en-US" b="1" dirty="0" smtClean="0">
                <a:latin typeface="Century Gothic"/>
                <a:cs typeface="Century Gothic"/>
              </a:rPr>
              <a:t> e </a:t>
            </a:r>
            <a:r>
              <a:rPr lang="en-US" b="1" dirty="0" err="1" smtClean="0">
                <a:latin typeface="Century Gothic"/>
                <a:cs typeface="Century Gothic"/>
              </a:rPr>
              <a:t>affezionati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41" y="181555"/>
            <a:ext cx="183674" cy="21658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71" y="1479478"/>
            <a:ext cx="8341779" cy="4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740" y="181555"/>
            <a:ext cx="209177" cy="13791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09" y="2087972"/>
            <a:ext cx="7854774" cy="37288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7414" y="241325"/>
            <a:ext cx="631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Confronto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tra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tipologie</a:t>
            </a:r>
            <a:r>
              <a:rPr lang="en-US" b="1" dirty="0" smtClean="0">
                <a:latin typeface="Century Gothic"/>
                <a:cs typeface="Century Gothic"/>
              </a:rPr>
              <a:t> di </a:t>
            </a:r>
            <a:r>
              <a:rPr lang="en-US" b="1" dirty="0" err="1" smtClean="0">
                <a:latin typeface="Century Gothic"/>
                <a:cs typeface="Century Gothic"/>
              </a:rPr>
              <a:t>pubblici</a:t>
            </a:r>
            <a:r>
              <a:rPr lang="en-US" b="1" dirty="0" smtClean="0">
                <a:latin typeface="Century Gothic"/>
                <a:cs typeface="Century Gothic"/>
              </a:rPr>
              <a:t> | </a:t>
            </a:r>
            <a:r>
              <a:rPr lang="en-US" b="1" dirty="0" err="1" smtClean="0">
                <a:latin typeface="Century Gothic"/>
                <a:cs typeface="Century Gothic"/>
              </a:rPr>
              <a:t>neofiti</a:t>
            </a:r>
            <a:r>
              <a:rPr lang="en-US" b="1" dirty="0" smtClean="0">
                <a:latin typeface="Century Gothic"/>
                <a:cs typeface="Century Gothic"/>
              </a:rPr>
              <a:t> e </a:t>
            </a:r>
            <a:r>
              <a:rPr lang="en-US" b="1" dirty="0" err="1" smtClean="0">
                <a:latin typeface="Century Gothic"/>
                <a:cs typeface="Century Gothic"/>
              </a:rPr>
              <a:t>affezionati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16" y="1006662"/>
            <a:ext cx="7049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latin typeface="Arial Narrow"/>
                <a:cs typeface="Arial Narrow"/>
              </a:rPr>
              <a:t>Si evidenzia un maggior ricorso alle </a:t>
            </a:r>
            <a:r>
              <a:rPr lang="it-IT" sz="1500" b="1" dirty="0">
                <a:latin typeface="Arial Narrow"/>
                <a:cs typeface="Arial Narrow"/>
              </a:rPr>
              <a:t>strutture ricettive di tipo alberghiero </a:t>
            </a:r>
            <a:r>
              <a:rPr lang="it-IT" sz="1500" dirty="0">
                <a:latin typeface="Arial Narrow"/>
                <a:cs typeface="Arial Narrow"/>
              </a:rPr>
              <a:t>da parte dei turisti di scoperta (+ 6%) rispetto a tutte le altre modalità di soggiorno.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4064" y="649287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740" y="181554"/>
            <a:ext cx="209177" cy="245251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68" y="1532371"/>
            <a:ext cx="6823016" cy="40938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7414" y="241325"/>
            <a:ext cx="631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Confronto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tra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tipologie</a:t>
            </a:r>
            <a:r>
              <a:rPr lang="en-US" b="1" dirty="0" smtClean="0">
                <a:latin typeface="Century Gothic"/>
                <a:cs typeface="Century Gothic"/>
              </a:rPr>
              <a:t> di </a:t>
            </a:r>
            <a:r>
              <a:rPr lang="en-US" b="1" dirty="0" err="1" smtClean="0">
                <a:latin typeface="Century Gothic"/>
                <a:cs typeface="Century Gothic"/>
              </a:rPr>
              <a:t>pubblici</a:t>
            </a:r>
            <a:r>
              <a:rPr lang="en-US" b="1" dirty="0" smtClean="0">
                <a:latin typeface="Century Gothic"/>
                <a:cs typeface="Century Gothic"/>
              </a:rPr>
              <a:t> | </a:t>
            </a:r>
            <a:r>
              <a:rPr lang="en-US" b="1" dirty="0" err="1" smtClean="0">
                <a:latin typeface="Century Gothic"/>
                <a:cs typeface="Century Gothic"/>
              </a:rPr>
              <a:t>neofiti</a:t>
            </a:r>
            <a:r>
              <a:rPr lang="en-US" b="1" dirty="0" smtClean="0">
                <a:latin typeface="Century Gothic"/>
                <a:cs typeface="Century Gothic"/>
              </a:rPr>
              <a:t> e </a:t>
            </a:r>
            <a:r>
              <a:rPr lang="en-US" b="1" dirty="0" err="1" smtClean="0">
                <a:latin typeface="Century Gothic"/>
                <a:cs typeface="Century Gothic"/>
              </a:rPr>
              <a:t>affezionati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17" y="645232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740" y="181554"/>
            <a:ext cx="209177" cy="157507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414" y="241325"/>
            <a:ext cx="577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La </a:t>
            </a:r>
            <a:r>
              <a:rPr lang="en-US" b="1" dirty="0" err="1" smtClean="0">
                <a:latin typeface="Century Gothic"/>
                <a:cs typeface="Century Gothic"/>
              </a:rPr>
              <a:t>ricaduta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economica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complessiva</a:t>
            </a:r>
            <a:r>
              <a:rPr lang="en-US" b="1" dirty="0" smtClean="0">
                <a:latin typeface="Century Gothic"/>
                <a:cs typeface="Century Gothic"/>
              </a:rPr>
              <a:t> del </a:t>
            </a:r>
            <a:r>
              <a:rPr lang="en-US" b="1" dirty="0" err="1" smtClean="0">
                <a:latin typeface="Century Gothic"/>
                <a:cs typeface="Century Gothic"/>
              </a:rPr>
              <a:t>pubblico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2" y="1202627"/>
            <a:ext cx="6817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Arial Narrow"/>
                <a:cs typeface="Arial Narrow"/>
              </a:rPr>
              <a:t>La ricaduta economica diretta generata dal pubblico richiamato a Torino dai concerti degli U2 è stata </a:t>
            </a:r>
            <a:r>
              <a:rPr lang="it-IT" sz="1500" b="1" dirty="0">
                <a:latin typeface="Arial Narrow"/>
                <a:cs typeface="Arial Narrow"/>
              </a:rPr>
              <a:t>di 5,3 milioni di euro</a:t>
            </a:r>
            <a:r>
              <a:rPr lang="it-IT" sz="1500" dirty="0">
                <a:latin typeface="Arial Narrow"/>
                <a:cs typeface="Arial Narrow"/>
              </a:rPr>
              <a:t>. </a:t>
            </a:r>
            <a:endParaRPr lang="it-IT" sz="1500" dirty="0" smtClean="0"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4842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48991" y="2934068"/>
            <a:ext cx="1638101" cy="2351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48991" y="3321633"/>
            <a:ext cx="4624856" cy="2351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48990" y="3732714"/>
            <a:ext cx="5325979" cy="2351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48992" y="4120279"/>
            <a:ext cx="3251174" cy="2351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48990" y="4507844"/>
            <a:ext cx="1720414" cy="2351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48991" y="4917095"/>
            <a:ext cx="2143731" cy="2351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60296"/>
              </p:ext>
            </p:extLst>
          </p:nvPr>
        </p:nvGraphicFramePr>
        <p:xfrm>
          <a:off x="955857" y="2324200"/>
          <a:ext cx="1473200" cy="331724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it-IT" sz="1200" b="1" i="0" u="none" strike="noStrike" dirty="0" smtClean="0">
                        <a:effectLst/>
                        <a:latin typeface="Arial Narrow"/>
                      </a:endParaRPr>
                    </a:p>
                    <a:p>
                      <a:pPr algn="l" fontAlgn="ctr"/>
                      <a:r>
                        <a:rPr lang="it-IT" sz="1200" b="1" i="0" u="none" strike="noStrike" dirty="0" smtClean="0">
                          <a:effectLst/>
                          <a:latin typeface="Arial Narrow"/>
                        </a:rPr>
                        <a:t>Durata soggiorno</a:t>
                      </a:r>
                    </a:p>
                    <a:p>
                      <a:pPr algn="l" fontAlgn="ctr"/>
                      <a:endParaRPr lang="it-IT" sz="1200" b="1" i="0" u="none" strike="noStrike" dirty="0">
                        <a:effectLst/>
                        <a:latin typeface="Arial Narrow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effectLst/>
                          <a:latin typeface="Arial Narrow"/>
                        </a:rPr>
                        <a:t>1 giorno notte esclusa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effectLst/>
                          <a:latin typeface="Arial Narrow"/>
                        </a:rPr>
                        <a:t>1 giorno notte inclusa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 Narrow"/>
                        </a:rPr>
                        <a:t>2 notti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 Narrow"/>
                        </a:rPr>
                        <a:t>3 notti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 Narrow"/>
                        </a:rPr>
                        <a:t>4 notti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effectLst/>
                          <a:latin typeface="Arial Narrow"/>
                        </a:rPr>
                        <a:t>5 o più notti</a:t>
                      </a: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err="1">
                          <a:effectLst/>
                          <a:latin typeface="Arial Narrow"/>
                        </a:rPr>
                        <a:t>Totale</a:t>
                      </a:r>
                      <a:r>
                        <a:rPr lang="pt-BR" sz="1400" b="1" i="0" u="none" strike="noStrike" dirty="0">
                          <a:effectLst/>
                          <a:latin typeface="Arial Narrow"/>
                        </a:rPr>
                        <a:t> </a:t>
                      </a:r>
                      <a:r>
                        <a:rPr lang="pt-BR" sz="1400" b="1" i="0" u="none" strike="noStrike" dirty="0" err="1">
                          <a:effectLst/>
                          <a:latin typeface="Arial Narrow"/>
                        </a:rPr>
                        <a:t>Ricaduta</a:t>
                      </a:r>
                      <a:endParaRPr lang="pt-BR" sz="1400" b="1" i="0" u="none" strike="noStrike" dirty="0">
                        <a:effectLst/>
                        <a:latin typeface="Arial Narrow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8403" y="2874304"/>
            <a:ext cx="716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471.950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8212" y="3263962"/>
            <a:ext cx="82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1.293.110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1114" y="3678829"/>
            <a:ext cx="839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1.573.026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5343" y="4077549"/>
            <a:ext cx="716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873.477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9697" y="4460722"/>
            <a:ext cx="716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494.601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2353" y="4859424"/>
            <a:ext cx="716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618.527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48990" y="5261930"/>
            <a:ext cx="6430657" cy="37950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52535" y="5234347"/>
            <a:ext cx="1120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5.324.692</a:t>
            </a:r>
            <a:endParaRPr lang="en-US" sz="20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684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740" y="181553"/>
            <a:ext cx="209177" cy="33279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414" y="241325"/>
            <a:ext cx="428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La </a:t>
            </a:r>
            <a:r>
              <a:rPr lang="en-US" b="1" dirty="0" err="1" smtClean="0">
                <a:latin typeface="Century Gothic"/>
                <a:cs typeface="Century Gothic"/>
              </a:rPr>
              <a:t>ricaduta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economica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complessiva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4842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56968" y="2674960"/>
            <a:ext cx="1983866" cy="14631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23171" y="3903259"/>
            <a:ext cx="1983866" cy="234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8533" y="4212967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>
                <a:latin typeface="Arial Narrow"/>
                <a:cs typeface="Arial Narrow"/>
              </a:rPr>
              <a:t>Ricaduta economica diretta</a:t>
            </a:r>
          </a:p>
          <a:p>
            <a:pPr algn="ctr"/>
            <a:r>
              <a:rPr lang="en-US" sz="1200" dirty="0">
                <a:latin typeface="Arial Narrow"/>
                <a:cs typeface="Arial Narrow"/>
              </a:rPr>
              <a:t>d</a:t>
            </a:r>
            <a:r>
              <a:rPr lang="it-IT" sz="1200" dirty="0" err="1" smtClean="0">
                <a:latin typeface="Arial Narrow"/>
                <a:cs typeface="Arial Narrow"/>
              </a:rPr>
              <a:t>el</a:t>
            </a:r>
            <a:r>
              <a:rPr lang="it-IT" sz="1200" dirty="0" smtClean="0">
                <a:latin typeface="Arial Narrow"/>
                <a:cs typeface="Arial Narrow"/>
              </a:rPr>
              <a:t> pubblico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647967" y="4212967"/>
            <a:ext cx="1777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>
                <a:latin typeface="Arial Narrow"/>
                <a:cs typeface="Arial Narrow"/>
              </a:rPr>
              <a:t>Costi operativi di produzione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584771" y="2252443"/>
            <a:ext cx="1581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entury Gothic"/>
                <a:cs typeface="Century Gothic"/>
              </a:rPr>
              <a:t>5.324.692 </a:t>
            </a:r>
            <a:r>
              <a:rPr lang="it-IT" sz="1600" dirty="0">
                <a:latin typeface="Century Gothic"/>
                <a:cs typeface="Century Gothic"/>
              </a:rPr>
              <a:t>Euro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825754" y="3564705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entury Gothic"/>
                <a:cs typeface="Century Gothic"/>
              </a:rPr>
              <a:t>200.200 </a:t>
            </a:r>
            <a:r>
              <a:rPr lang="it-IT" sz="1600" dirty="0">
                <a:latin typeface="Century Gothic"/>
                <a:cs typeface="Century Gothic"/>
              </a:rPr>
              <a:t>Euro</a:t>
            </a:r>
            <a:endParaRPr lang="en-US" sz="1600" dirty="0"/>
          </a:p>
        </p:txBody>
      </p:sp>
      <p:sp>
        <p:nvSpPr>
          <p:cNvPr id="17" name="Rectangle 17"/>
          <p:cNvSpPr/>
          <p:nvPr/>
        </p:nvSpPr>
        <p:spPr>
          <a:xfrm>
            <a:off x="5709123" y="3919179"/>
            <a:ext cx="1983866" cy="2348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9"/>
          <p:cNvSpPr txBox="1"/>
          <p:nvPr/>
        </p:nvSpPr>
        <p:spPr>
          <a:xfrm>
            <a:off x="5677135" y="4228887"/>
            <a:ext cx="209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 smtClean="0">
                <a:latin typeface="Arial Narrow"/>
              </a:rPr>
              <a:t>Quota incassi per Parco Olimpico </a:t>
            </a:r>
          </a:p>
          <a:p>
            <a:pPr algn="ctr"/>
            <a:r>
              <a:rPr lang="it-IT" sz="1200" dirty="0" smtClean="0">
                <a:latin typeface="Arial Narrow"/>
              </a:rPr>
              <a:t>(</a:t>
            </a:r>
            <a:r>
              <a:rPr lang="it-IT" sz="1200" dirty="0" err="1" smtClean="0">
                <a:latin typeface="Arial Narrow"/>
              </a:rPr>
              <a:t>biglietti+affitto</a:t>
            </a:r>
            <a:r>
              <a:rPr lang="it-IT" sz="1200" dirty="0" smtClean="0">
                <a:latin typeface="Arial Narrow"/>
              </a:rPr>
              <a:t> strutture)</a:t>
            </a:r>
            <a:endParaRPr lang="en-US" sz="1200" dirty="0"/>
          </a:p>
        </p:txBody>
      </p:sp>
      <p:sp>
        <p:nvSpPr>
          <p:cNvPr id="24" name="Rectangle 21"/>
          <p:cNvSpPr/>
          <p:nvPr/>
        </p:nvSpPr>
        <p:spPr>
          <a:xfrm>
            <a:off x="6011706" y="3580625"/>
            <a:ext cx="1412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smtClean="0">
                <a:latin typeface="Century Gothic"/>
                <a:cs typeface="Century Gothic"/>
              </a:rPr>
              <a:t>220.200 </a:t>
            </a:r>
            <a:r>
              <a:rPr lang="it-IT" sz="1600" dirty="0">
                <a:latin typeface="Century Gothic"/>
                <a:cs typeface="Century Gothic"/>
              </a:rPr>
              <a:t>Euro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68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237" y="1577011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911" y="1031167"/>
            <a:ext cx="707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Century Gothic"/>
                <a:cs typeface="Century Gothic"/>
              </a:rPr>
              <a:t>Canzoni, </a:t>
            </a:r>
            <a:r>
              <a:rPr lang="en-US" sz="2700" b="1" dirty="0" err="1" smtClean="0">
                <a:latin typeface="Century Gothic"/>
                <a:cs typeface="Century Gothic"/>
              </a:rPr>
              <a:t>simboli</a:t>
            </a:r>
            <a:r>
              <a:rPr lang="en-US" sz="2700" b="1" dirty="0" smtClean="0">
                <a:latin typeface="Century Gothic"/>
                <a:cs typeface="Century Gothic"/>
              </a:rPr>
              <a:t> e </a:t>
            </a:r>
            <a:r>
              <a:rPr lang="en-US" sz="2700" b="1" dirty="0" err="1" smtClean="0">
                <a:latin typeface="Century Gothic"/>
                <a:cs typeface="Century Gothic"/>
              </a:rPr>
              <a:t>immagine</a:t>
            </a:r>
            <a:r>
              <a:rPr lang="en-US" sz="2700" b="1" dirty="0" smtClean="0">
                <a:latin typeface="Century Gothic"/>
                <a:cs typeface="Century Gothic"/>
              </a:rPr>
              <a:t> </a:t>
            </a:r>
            <a:r>
              <a:rPr lang="en-US" sz="2700" b="1" dirty="0" err="1" smtClean="0">
                <a:latin typeface="Century Gothic"/>
                <a:cs typeface="Century Gothic"/>
              </a:rPr>
              <a:t>della</a:t>
            </a:r>
            <a:r>
              <a:rPr lang="en-US" sz="2700" b="1" dirty="0" smtClean="0">
                <a:latin typeface="Century Gothic"/>
                <a:cs typeface="Century Gothic"/>
              </a:rPr>
              <a:t> </a:t>
            </a:r>
            <a:r>
              <a:rPr lang="en-US" sz="2700" b="1" dirty="0" err="1" smtClean="0">
                <a:latin typeface="Century Gothic"/>
                <a:cs typeface="Century Gothic"/>
              </a:rPr>
              <a:t>città</a:t>
            </a:r>
            <a:endParaRPr lang="en-US" sz="27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85647"/>
            <a:ext cx="9144000" cy="6723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6130" y="9969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0"/>
            <a:ext cx="9144000" cy="6723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8237" y="1140728"/>
            <a:ext cx="209177" cy="11283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2367"/>
            <a:ext cx="9144000" cy="309456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4402" y="2447704"/>
            <a:ext cx="1405467" cy="140546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2" y="2447704"/>
            <a:ext cx="745067" cy="140546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741" y="181554"/>
            <a:ext cx="183674" cy="30544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414" y="241325"/>
            <a:ext cx="357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L’immagine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associata</a:t>
            </a:r>
            <a:r>
              <a:rPr lang="en-US" b="1" dirty="0" smtClean="0">
                <a:latin typeface="Century Gothic"/>
                <a:cs typeface="Century Gothic"/>
              </a:rPr>
              <a:t> a Torino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740" y="2781086"/>
            <a:ext cx="1638821" cy="2148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233" y="4030976"/>
            <a:ext cx="606073" cy="727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10268" y="2898039"/>
            <a:ext cx="50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254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1006" y="271337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5600" y="2469736"/>
            <a:ext cx="1052100" cy="10521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81957" y="2469736"/>
            <a:ext cx="557740" cy="10521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46267" y="280153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105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67" y="2913376"/>
            <a:ext cx="684245" cy="11176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099314" y="2545787"/>
            <a:ext cx="976049" cy="97604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49937" y="2545787"/>
            <a:ext cx="517424" cy="97604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601227" y="287759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97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247" y="2981107"/>
            <a:ext cx="1308829" cy="8057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04990" y="2651943"/>
            <a:ext cx="35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710330" y="2484357"/>
            <a:ext cx="823649" cy="82364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74008" y="2484357"/>
            <a:ext cx="436634" cy="82364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21550" y="2714562"/>
            <a:ext cx="61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37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163" y="2936992"/>
            <a:ext cx="770467" cy="7704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516827" y="2619677"/>
            <a:ext cx="35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33387" y="3965190"/>
            <a:ext cx="61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1</a:t>
            </a:r>
            <a:r>
              <a:rPr lang="en-US" dirty="0" smtClean="0">
                <a:latin typeface="Arial Narrow"/>
                <a:cs typeface="Arial Narrow"/>
              </a:rPr>
              <a:t>7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146" y="3061435"/>
            <a:ext cx="1291398" cy="85936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8122167" y="2452091"/>
            <a:ext cx="823649" cy="82364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22167" y="2452091"/>
            <a:ext cx="518843" cy="82364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595122" y="3958885"/>
            <a:ext cx="61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31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2835" y="4301791"/>
            <a:ext cx="473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*</a:t>
            </a:r>
            <a:r>
              <a:rPr lang="en-US" sz="1400" dirty="0" err="1" smtClean="0">
                <a:latin typeface="Arial Narrow"/>
                <a:cs typeface="Arial Narrow"/>
              </a:rPr>
              <a:t>Nel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giallo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il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numero</a:t>
            </a:r>
            <a:r>
              <a:rPr lang="en-US" sz="1400" dirty="0" smtClean="0">
                <a:latin typeface="Arial Narrow"/>
                <a:cs typeface="Arial Narrow"/>
              </a:rPr>
              <a:t> di </a:t>
            </a:r>
            <a:r>
              <a:rPr lang="en-US" sz="1400" dirty="0" err="1" smtClean="0">
                <a:latin typeface="Arial Narrow"/>
                <a:cs typeface="Arial Narrow"/>
              </a:rPr>
              <a:t>preferenze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accordate</a:t>
            </a:r>
            <a:r>
              <a:rPr lang="en-US" sz="1400" dirty="0" smtClean="0">
                <a:latin typeface="Arial Narrow"/>
                <a:cs typeface="Arial Narrow"/>
              </a:rPr>
              <a:t> a </a:t>
            </a:r>
            <a:r>
              <a:rPr lang="en-US" sz="1400" dirty="0" err="1" smtClean="0">
                <a:latin typeface="Arial Narrow"/>
                <a:cs typeface="Arial Narrow"/>
              </a:rPr>
              <a:t>ciascuna</a:t>
            </a:r>
            <a:r>
              <a:rPr lang="en-US" sz="1400" dirty="0" smtClean="0">
                <a:latin typeface="Arial Narrow"/>
                <a:cs typeface="Arial Narrow"/>
              </a:rPr>
              <a:t> </a:t>
            </a:r>
            <a:r>
              <a:rPr lang="en-US" sz="1400" dirty="0" err="1" smtClean="0">
                <a:latin typeface="Arial Narrow"/>
                <a:cs typeface="Arial Narrow"/>
              </a:rPr>
              <a:t>parola</a:t>
            </a:r>
            <a:endParaRPr lang="en-US" sz="1400" dirty="0">
              <a:latin typeface="Arial Narrow"/>
              <a:cs typeface="Arial Narrow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7010400" y="645867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3641061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741" y="181553"/>
            <a:ext cx="183674" cy="490167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7414" y="241325"/>
            <a:ext cx="247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La canzone di Torino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01" y="181554"/>
            <a:ext cx="1892000" cy="1883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392" y="2267463"/>
            <a:ext cx="1334761" cy="1334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392" y="5222670"/>
            <a:ext cx="1159933" cy="1159933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5" idx="3"/>
          </p:cNvCxnSpPr>
          <p:nvPr/>
        </p:nvCxnSpPr>
        <p:spPr>
          <a:xfrm flipV="1">
            <a:off x="6197601" y="1117600"/>
            <a:ext cx="2184399" cy="575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970175" y="685571"/>
            <a:ext cx="823649" cy="82364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661153" y="2857157"/>
            <a:ext cx="27208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146236" y="2526725"/>
            <a:ext cx="647588" cy="635231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86325" y="5690719"/>
            <a:ext cx="289567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39828" y="5461887"/>
            <a:ext cx="453996" cy="4539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80668" y="766363"/>
            <a:ext cx="177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 Narrow"/>
                <a:cs typeface="Arial Narrow"/>
              </a:rPr>
              <a:t>The city of </a:t>
            </a:r>
            <a:r>
              <a:rPr lang="it-IT" dirty="0" err="1" smtClean="0">
                <a:latin typeface="Arial Narrow"/>
                <a:cs typeface="Arial Narrow"/>
              </a:rPr>
              <a:t>blinding</a:t>
            </a:r>
            <a:endParaRPr lang="it-IT" dirty="0" smtClean="0">
              <a:latin typeface="Arial Narrow"/>
              <a:cs typeface="Arial Narrow"/>
            </a:endParaRPr>
          </a:p>
          <a:p>
            <a:r>
              <a:rPr lang="it-IT" dirty="0" err="1" smtClean="0">
                <a:latin typeface="Arial Narrow"/>
                <a:cs typeface="Arial Narrow"/>
              </a:rPr>
              <a:t>lights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621872" y="2526725"/>
            <a:ext cx="1152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Arial Narrow"/>
                <a:cs typeface="Arial Narrow"/>
              </a:rPr>
              <a:t>Magnificent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486325" y="5343354"/>
            <a:ext cx="963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Arial Narrow"/>
                <a:cs typeface="Arial Narrow"/>
              </a:rPr>
              <a:t>Elevation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194758" y="932703"/>
            <a:ext cx="39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98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9786" y="2649986"/>
            <a:ext cx="39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41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70661" y="5489120"/>
            <a:ext cx="39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>
          <a:xfrm>
            <a:off x="7010400" y="645232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392" y="3733682"/>
            <a:ext cx="1549475" cy="1349543"/>
          </a:xfrm>
          <a:prstGeom prst="rect">
            <a:avLst/>
          </a:prstGeom>
        </p:spPr>
      </p:pic>
      <p:cxnSp>
        <p:nvCxnSpPr>
          <p:cNvPr id="32" name="Straight Connector 17"/>
          <p:cNvCxnSpPr>
            <a:stCxn id="30" idx="3"/>
          </p:cNvCxnSpPr>
          <p:nvPr/>
        </p:nvCxnSpPr>
        <p:spPr>
          <a:xfrm flipV="1">
            <a:off x="5875867" y="4376154"/>
            <a:ext cx="2506133" cy="32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7"/>
          <p:cNvSpPr/>
          <p:nvPr/>
        </p:nvSpPr>
        <p:spPr>
          <a:xfrm>
            <a:off x="5892804" y="4045723"/>
            <a:ext cx="127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 Narrow"/>
                <a:cs typeface="Arial Narrow"/>
              </a:rPr>
              <a:t>Beautiful </a:t>
            </a:r>
            <a:r>
              <a:rPr lang="it-IT" dirty="0" err="1" smtClean="0">
                <a:latin typeface="Arial Narrow"/>
                <a:cs typeface="Arial Narrow"/>
              </a:rPr>
              <a:t>day</a:t>
            </a:r>
            <a:endParaRPr lang="en-US" dirty="0"/>
          </a:p>
        </p:txBody>
      </p:sp>
      <p:sp>
        <p:nvSpPr>
          <p:cNvPr id="37" name="Oval 19"/>
          <p:cNvSpPr/>
          <p:nvPr/>
        </p:nvSpPr>
        <p:spPr>
          <a:xfrm>
            <a:off x="8146236" y="4041606"/>
            <a:ext cx="669096" cy="66909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283118" y="4182844"/>
            <a:ext cx="39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25</a:t>
            </a:r>
            <a:endParaRPr lang="en-US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57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449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Concerto come </a:t>
            </a:r>
            <a:r>
              <a:rPr lang="en-US" b="1" dirty="0" err="1" smtClean="0">
                <a:latin typeface="Century Gothic"/>
                <a:cs typeface="Century Gothic"/>
              </a:rPr>
              <a:t>unico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fattore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attrattivo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41" y="181555"/>
            <a:ext cx="183674" cy="133334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6638" y="2526232"/>
            <a:ext cx="137691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?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457" y="3466678"/>
            <a:ext cx="1158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latin typeface="Century Gothic"/>
                <a:cs typeface="Century Gothic"/>
              </a:rPr>
              <a:t>Perch</a:t>
            </a:r>
            <a:r>
              <a:rPr lang="en-US" b="1" dirty="0" err="1" smtClean="0">
                <a:latin typeface="Century Gothic"/>
                <a:cs typeface="Century Gothic"/>
              </a:rPr>
              <a:t>é</a:t>
            </a:r>
            <a:r>
              <a:rPr lang="it-IT" b="1" dirty="0" smtClean="0">
                <a:latin typeface="Century Gothic"/>
                <a:cs typeface="Century Gothic"/>
              </a:rPr>
              <a:t> ti </a:t>
            </a:r>
          </a:p>
          <a:p>
            <a:r>
              <a:rPr lang="en-US" b="1" dirty="0">
                <a:latin typeface="Century Gothic"/>
                <a:cs typeface="Century Gothic"/>
              </a:rPr>
              <a:t>t</a:t>
            </a:r>
            <a:r>
              <a:rPr lang="it-IT" b="1" dirty="0" smtClean="0">
                <a:latin typeface="Century Gothic"/>
                <a:cs typeface="Century Gothic"/>
              </a:rPr>
              <a:t>rovi a </a:t>
            </a:r>
          </a:p>
          <a:p>
            <a:r>
              <a:rPr lang="it-IT" b="1" dirty="0" smtClean="0">
                <a:latin typeface="Century Gothic"/>
                <a:cs typeface="Century Gothic"/>
              </a:rPr>
              <a:t>Torino?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20150905_21390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8932" y="1854174"/>
            <a:ext cx="2997201" cy="2786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46400" y="1321712"/>
            <a:ext cx="3851398" cy="3851398"/>
          </a:xfrm>
          <a:prstGeom prst="ellipse">
            <a:avLst/>
          </a:prstGeom>
          <a:noFill/>
          <a:ln w="10699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0" y="2526232"/>
            <a:ext cx="2997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04312" y="2169200"/>
            <a:ext cx="139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99,6%</a:t>
            </a:r>
          </a:p>
          <a:p>
            <a:pPr algn="r"/>
            <a:r>
              <a:rPr lang="en-US" dirty="0" smtClean="0">
                <a:latin typeface="Arial Narrow"/>
                <a:cs typeface="Arial Narrow"/>
              </a:rPr>
              <a:t>Per </a:t>
            </a:r>
            <a:r>
              <a:rPr lang="en-US" dirty="0" err="1" smtClean="0">
                <a:latin typeface="Arial Narrow"/>
                <a:cs typeface="Arial Narrow"/>
              </a:rPr>
              <a:t>il</a:t>
            </a:r>
            <a:r>
              <a:rPr lang="en-US" dirty="0" smtClean="0">
                <a:latin typeface="Arial Narrow"/>
                <a:cs typeface="Arial Narrow"/>
              </a:rPr>
              <a:t> concerto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334000" y="5173110"/>
            <a:ext cx="2997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99366" y="4833011"/>
            <a:ext cx="189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Arial Narrow"/>
                <a:cs typeface="Arial Narrow"/>
              </a:rPr>
              <a:t>0,4%</a:t>
            </a:r>
          </a:p>
          <a:p>
            <a:pPr algn="r"/>
            <a:r>
              <a:rPr lang="en-US" dirty="0" smtClean="0">
                <a:latin typeface="Arial Narrow"/>
                <a:cs typeface="Arial Narrow"/>
              </a:rPr>
              <a:t>Per </a:t>
            </a:r>
            <a:r>
              <a:rPr lang="en-US" dirty="0" err="1" smtClean="0">
                <a:latin typeface="Arial Narrow"/>
                <a:cs typeface="Arial Narrow"/>
              </a:rPr>
              <a:t>altre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motivazioni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3295" y="939013"/>
            <a:ext cx="6898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smtClean="0">
                <a:latin typeface="Arial Narrow"/>
                <a:cs typeface="Arial Narrow"/>
              </a:rPr>
              <a:t>La </a:t>
            </a:r>
            <a:r>
              <a:rPr lang="it-IT" sz="1500" dirty="0">
                <a:latin typeface="Arial Narrow"/>
                <a:cs typeface="Arial Narrow"/>
              </a:rPr>
              <a:t>partecipazione al concerto ha rappresentato il principale </a:t>
            </a:r>
            <a:r>
              <a:rPr lang="it-IT" sz="1500" dirty="0" smtClean="0">
                <a:latin typeface="Arial Narrow"/>
                <a:cs typeface="Arial Narrow"/>
              </a:rPr>
              <a:t>e </a:t>
            </a:r>
            <a:r>
              <a:rPr lang="it-IT" sz="1500" b="1" dirty="0" smtClean="0">
                <a:latin typeface="Arial Narrow"/>
                <a:cs typeface="Arial Narrow"/>
              </a:rPr>
              <a:t>praticamente l’unico</a:t>
            </a:r>
            <a:r>
              <a:rPr lang="it-IT" sz="1500" dirty="0" smtClean="0">
                <a:latin typeface="Arial Narrow"/>
                <a:cs typeface="Arial Narrow"/>
              </a:rPr>
              <a:t> </a:t>
            </a:r>
            <a:r>
              <a:rPr lang="it-IT" sz="1500" dirty="0">
                <a:latin typeface="Arial Narrow"/>
                <a:cs typeface="Arial Narrow"/>
              </a:rPr>
              <a:t>motivo per </a:t>
            </a:r>
            <a:r>
              <a:rPr lang="it-IT" sz="1500" dirty="0" smtClean="0">
                <a:latin typeface="Arial Narrow"/>
                <a:cs typeface="Arial Narrow"/>
              </a:rPr>
              <a:t>recarsi </a:t>
            </a:r>
            <a:r>
              <a:rPr lang="it-IT" sz="1500" dirty="0">
                <a:latin typeface="Arial Narrow"/>
                <a:cs typeface="Arial Narrow"/>
              </a:rPr>
              <a:t>a Torino.</a:t>
            </a:r>
          </a:p>
          <a:p>
            <a:endParaRPr lang="it-IT" sz="1600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8070" y="4971511"/>
            <a:ext cx="80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ALTRO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4311" y="6492542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337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La </a:t>
            </a:r>
            <a:r>
              <a:rPr lang="en-US" b="1" dirty="0" err="1" smtClean="0">
                <a:latin typeface="Century Gothic"/>
                <a:cs typeface="Century Gothic"/>
              </a:rPr>
              <a:t>provenienza</a:t>
            </a:r>
            <a:r>
              <a:rPr lang="en-US" b="1" dirty="0" smtClean="0">
                <a:latin typeface="Century Gothic"/>
                <a:cs typeface="Century Gothic"/>
              </a:rPr>
              <a:t> del </a:t>
            </a:r>
            <a:r>
              <a:rPr lang="en-US" b="1" dirty="0" err="1" smtClean="0">
                <a:latin typeface="Century Gothic"/>
                <a:cs typeface="Century Gothic"/>
              </a:rPr>
              <a:t>pubblico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40" y="181555"/>
            <a:ext cx="209177" cy="29223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77557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provenienz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6" r="22597"/>
          <a:stretch/>
        </p:blipFill>
        <p:spPr>
          <a:xfrm>
            <a:off x="3569373" y="905074"/>
            <a:ext cx="5591577" cy="5482074"/>
          </a:xfrm>
          <a:prstGeom prst="rect">
            <a:avLst/>
          </a:prstGeom>
        </p:spPr>
      </p:pic>
      <p:pic>
        <p:nvPicPr>
          <p:cNvPr id="10" name="Picture 9" descr="provenienza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78" y="3508725"/>
            <a:ext cx="4242109" cy="21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284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La </a:t>
            </a:r>
            <a:r>
              <a:rPr lang="en-US" b="1" dirty="0" err="1" smtClean="0">
                <a:latin typeface="Century Gothic"/>
                <a:cs typeface="Century Gothic"/>
              </a:rPr>
              <a:t>durata</a:t>
            </a:r>
            <a:r>
              <a:rPr lang="en-US" b="1" dirty="0" smtClean="0">
                <a:latin typeface="Century Gothic"/>
                <a:cs typeface="Century Gothic"/>
              </a:rPr>
              <a:t> del </a:t>
            </a:r>
            <a:r>
              <a:rPr lang="en-US" b="1" dirty="0" err="1" smtClean="0">
                <a:latin typeface="Century Gothic"/>
                <a:cs typeface="Century Gothic"/>
              </a:rPr>
              <a:t>soggiorno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40" y="181555"/>
            <a:ext cx="209177" cy="14961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95" y="939013"/>
            <a:ext cx="6502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Poco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meno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del 40%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degli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intervistati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è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rimasto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a Torino per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il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tempo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necessario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partecipare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al concerto,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mentre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nel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restante 60</a:t>
            </a:r>
            <a:r>
              <a:rPr lang="en-US" sz="14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% </a:t>
            </a:r>
            <a:r>
              <a:rPr lang="en-US" sz="14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dei</a:t>
            </a:r>
            <a:r>
              <a:rPr lang="en-US" sz="14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casi</a:t>
            </a:r>
            <a:r>
              <a:rPr lang="en-US" sz="1400" dirty="0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è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scelto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pernottare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nel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territorio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principalmente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una</a:t>
            </a:r>
            <a:r>
              <a:rPr lang="en-US" sz="1400" dirty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 o due </a:t>
            </a:r>
            <a:r>
              <a:rPr lang="en-US" sz="1400" dirty="0" err="1" smtClean="0">
                <a:solidFill>
                  <a:srgbClr val="000000"/>
                </a:solidFill>
                <a:latin typeface="Arial Narrow"/>
                <a:ea typeface="Calibri"/>
                <a:cs typeface="Arial Narrow"/>
              </a:rPr>
              <a:t>notti</a:t>
            </a:r>
            <a:r>
              <a:rPr lang="en-US" sz="1400" dirty="0">
                <a:latin typeface="Arial Narrow"/>
                <a:cs typeface="Arial Narrow"/>
              </a:rPr>
              <a:t>.</a:t>
            </a:r>
            <a:endParaRPr lang="it-IT" sz="1400" dirty="0" smtClean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65358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90953" y="4915646"/>
            <a:ext cx="927572" cy="692333"/>
            <a:chOff x="2525059" y="2734235"/>
            <a:chExt cx="1307910" cy="976215"/>
          </a:xfrm>
        </p:grpSpPr>
        <p:sp>
          <p:nvSpPr>
            <p:cNvPr id="10" name="Oval 9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16165" y="4915646"/>
            <a:ext cx="927572" cy="692333"/>
            <a:chOff x="2525059" y="2734235"/>
            <a:chExt cx="1307910" cy="976215"/>
          </a:xfrm>
        </p:grpSpPr>
        <p:sp>
          <p:nvSpPr>
            <p:cNvPr id="19" name="Oval 18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21831" y="4917039"/>
            <a:ext cx="927572" cy="692333"/>
            <a:chOff x="2525059" y="2734235"/>
            <a:chExt cx="1307910" cy="976215"/>
          </a:xfrm>
        </p:grpSpPr>
        <p:sp>
          <p:nvSpPr>
            <p:cNvPr id="23" name="Oval 22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98961" y="4915913"/>
            <a:ext cx="927572" cy="692333"/>
            <a:chOff x="2525059" y="2734235"/>
            <a:chExt cx="1307910" cy="976215"/>
          </a:xfrm>
        </p:grpSpPr>
        <p:sp>
          <p:nvSpPr>
            <p:cNvPr id="27" name="Oval 26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79760" y="4961746"/>
            <a:ext cx="927572" cy="692333"/>
            <a:chOff x="2525059" y="2734235"/>
            <a:chExt cx="1307910" cy="976215"/>
          </a:xfrm>
        </p:grpSpPr>
        <p:sp>
          <p:nvSpPr>
            <p:cNvPr id="31" name="Oval 30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56890" y="4960620"/>
            <a:ext cx="927572" cy="692333"/>
            <a:chOff x="2525059" y="2734235"/>
            <a:chExt cx="1307910" cy="976215"/>
          </a:xfrm>
        </p:grpSpPr>
        <p:sp>
          <p:nvSpPr>
            <p:cNvPr id="35" name="Oval 34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33405" y="4950602"/>
            <a:ext cx="927572" cy="692333"/>
            <a:chOff x="2525059" y="2734235"/>
            <a:chExt cx="1307910" cy="976215"/>
          </a:xfrm>
        </p:grpSpPr>
        <p:sp>
          <p:nvSpPr>
            <p:cNvPr id="43" name="Oval 42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1647" y="4975561"/>
            <a:ext cx="927572" cy="692333"/>
            <a:chOff x="2525059" y="2734235"/>
            <a:chExt cx="1307910" cy="976215"/>
          </a:xfrm>
        </p:grpSpPr>
        <p:sp>
          <p:nvSpPr>
            <p:cNvPr id="47" name="Oval 46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168777" y="4974435"/>
            <a:ext cx="927572" cy="692333"/>
            <a:chOff x="2525059" y="2734235"/>
            <a:chExt cx="1307910" cy="976215"/>
          </a:xfrm>
        </p:grpSpPr>
        <p:sp>
          <p:nvSpPr>
            <p:cNvPr id="51" name="Oval 50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45292" y="4979358"/>
            <a:ext cx="927572" cy="692333"/>
            <a:chOff x="2525059" y="2734235"/>
            <a:chExt cx="1307910" cy="976215"/>
          </a:xfrm>
        </p:grpSpPr>
        <p:sp>
          <p:nvSpPr>
            <p:cNvPr id="55" name="Oval 54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921807" y="4967407"/>
            <a:ext cx="927572" cy="692333"/>
            <a:chOff x="2525059" y="2734235"/>
            <a:chExt cx="1307910" cy="976215"/>
          </a:xfrm>
        </p:grpSpPr>
        <p:sp>
          <p:nvSpPr>
            <p:cNvPr id="59" name="Oval 58"/>
            <p:cNvSpPr/>
            <p:nvPr/>
          </p:nvSpPr>
          <p:spPr>
            <a:xfrm>
              <a:off x="2525059" y="2734235"/>
              <a:ext cx="976215" cy="97621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856754" y="2734235"/>
              <a:ext cx="976215" cy="976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3033059" y="3048001"/>
              <a:ext cx="343647" cy="343647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5380" y="5797178"/>
            <a:ext cx="70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0 </a:t>
            </a:r>
            <a:r>
              <a:rPr lang="en-US" dirty="0" err="1" smtClean="0">
                <a:latin typeface="Arial Narrow"/>
                <a:cs typeface="Arial Narrow"/>
              </a:rPr>
              <a:t>notti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68648" y="5825856"/>
            <a:ext cx="76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1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notte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85985" y="5827642"/>
            <a:ext cx="70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2 </a:t>
            </a:r>
            <a:r>
              <a:rPr lang="en-US" dirty="0" err="1" smtClean="0">
                <a:latin typeface="Arial Narrow"/>
                <a:cs typeface="Arial Narrow"/>
              </a:rPr>
              <a:t>notti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01911" y="5827642"/>
            <a:ext cx="70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  <a:cs typeface="Arial Narrow"/>
              </a:rPr>
              <a:t>3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err="1" smtClean="0">
                <a:latin typeface="Arial Narrow"/>
                <a:cs typeface="Arial Narrow"/>
              </a:rPr>
              <a:t>notti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40906" y="5829428"/>
            <a:ext cx="70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4 </a:t>
            </a:r>
            <a:r>
              <a:rPr lang="en-US" dirty="0" err="1" smtClean="0">
                <a:latin typeface="Arial Narrow"/>
                <a:cs typeface="Arial Narrow"/>
              </a:rPr>
              <a:t>notti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06343" y="4826002"/>
            <a:ext cx="896471" cy="896471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51486" y="1817285"/>
            <a:ext cx="443455" cy="2859304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908634" y="1837766"/>
            <a:ext cx="5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39,3%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378068" y="2853765"/>
            <a:ext cx="443455" cy="1822824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365086" y="2853766"/>
            <a:ext cx="5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25,3%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785985" y="2942061"/>
            <a:ext cx="443455" cy="172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753138" y="2942061"/>
            <a:ext cx="512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24,0%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70401" y="4183529"/>
            <a:ext cx="443455" cy="493059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455460" y="4152295"/>
            <a:ext cx="480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7,2,%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384923" y="4322909"/>
            <a:ext cx="443455" cy="36727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369982" y="4285414"/>
            <a:ext cx="480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 Narrow"/>
                <a:cs typeface="Arial Narrow"/>
              </a:rPr>
              <a:t>4,2,%</a:t>
            </a:r>
            <a:endParaRPr lang="en-US" sz="11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540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 luogo pernott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629" y="1723517"/>
            <a:ext cx="6025004" cy="4201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460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Il </a:t>
            </a:r>
            <a:r>
              <a:rPr lang="en-US" b="1" dirty="0" err="1" smtClean="0">
                <a:latin typeface="Century Gothic"/>
                <a:cs typeface="Century Gothic"/>
              </a:rPr>
              <a:t>luogo</a:t>
            </a:r>
            <a:r>
              <a:rPr lang="en-US" b="1" dirty="0" smtClean="0">
                <a:latin typeface="Century Gothic"/>
                <a:cs typeface="Century Gothic"/>
              </a:rPr>
              <a:t> del </a:t>
            </a:r>
            <a:r>
              <a:rPr lang="en-US" b="1" dirty="0" err="1" smtClean="0">
                <a:latin typeface="Century Gothic"/>
                <a:cs typeface="Century Gothic"/>
              </a:rPr>
              <a:t>pernottamento</a:t>
            </a:r>
            <a:r>
              <a:rPr lang="en-US" b="1" dirty="0" smtClean="0">
                <a:latin typeface="Century Gothic"/>
                <a:cs typeface="Century Gothic"/>
              </a:rPr>
              <a:t> e la </a:t>
            </a:r>
            <a:r>
              <a:rPr lang="en-US" b="1" dirty="0" err="1" smtClean="0">
                <a:latin typeface="Century Gothic"/>
                <a:cs typeface="Century Gothic"/>
              </a:rPr>
              <a:t>struttura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904" y="181555"/>
            <a:ext cx="256014" cy="13114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95" y="939013"/>
            <a:ext cx="68988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smtClean="0">
                <a:latin typeface="Arial Narrow"/>
                <a:cs typeface="Arial Narrow"/>
              </a:rPr>
              <a:t>Nel 90,4</a:t>
            </a:r>
            <a:r>
              <a:rPr lang="it-IT" sz="1500" dirty="0">
                <a:latin typeface="Arial Narrow"/>
                <a:cs typeface="Arial Narrow"/>
              </a:rPr>
              <a:t>% dei casi chi si è fermato a dormire nel territorio ha scelto una sistemazione dentro l’Area </a:t>
            </a:r>
            <a:r>
              <a:rPr lang="it-IT" sz="1500" dirty="0" smtClean="0">
                <a:latin typeface="Arial Narrow"/>
                <a:cs typeface="Arial Narrow"/>
              </a:rPr>
              <a:t>Metropolitana</a:t>
            </a:r>
            <a:r>
              <a:rPr lang="it-IT" sz="1500" dirty="0">
                <a:latin typeface="Arial Narrow"/>
                <a:cs typeface="Arial Narrow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uttur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403" y="2032182"/>
            <a:ext cx="5992831" cy="4335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379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L</a:t>
            </a:r>
            <a:r>
              <a:rPr lang="en-US" b="1" dirty="0" smtClean="0">
                <a:latin typeface="Century Gothic"/>
                <a:cs typeface="Century Gothic"/>
              </a:rPr>
              <a:t>a </a:t>
            </a:r>
            <a:r>
              <a:rPr lang="en-US" b="1" dirty="0" err="1" smtClean="0">
                <a:latin typeface="Century Gothic"/>
                <a:cs typeface="Century Gothic"/>
              </a:rPr>
              <a:t>struttura</a:t>
            </a:r>
            <a:r>
              <a:rPr lang="en-US" b="1" dirty="0" smtClean="0">
                <a:latin typeface="Century Gothic"/>
                <a:cs typeface="Century Gothic"/>
              </a:rPr>
              <a:t> per </a:t>
            </a:r>
            <a:r>
              <a:rPr lang="en-US" b="1" dirty="0" err="1" smtClean="0">
                <a:latin typeface="Century Gothic"/>
                <a:cs typeface="Century Gothic"/>
              </a:rPr>
              <a:t>il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pernottamento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904" y="181555"/>
            <a:ext cx="230510" cy="1920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95" y="1007253"/>
            <a:ext cx="68988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500" dirty="0" smtClean="0">
                <a:latin typeface="Arial Narrow"/>
                <a:cs typeface="Arial Narrow"/>
              </a:rPr>
              <a:t>Nel 90,4</a:t>
            </a:r>
            <a:r>
              <a:rPr lang="it-IT" sz="1500" dirty="0">
                <a:latin typeface="Arial Narrow"/>
                <a:cs typeface="Arial Narrow"/>
              </a:rPr>
              <a:t>% dei casi chi si è fermato a dormire nel territorio ha scelto una </a:t>
            </a:r>
            <a:r>
              <a:rPr lang="it-IT" sz="1500" b="1" dirty="0">
                <a:latin typeface="Arial Narrow"/>
                <a:cs typeface="Arial Narrow"/>
              </a:rPr>
              <a:t>sistemazione </a:t>
            </a:r>
            <a:r>
              <a:rPr lang="it-IT" sz="1500" b="1" dirty="0" smtClean="0">
                <a:latin typeface="Arial Narrow"/>
                <a:cs typeface="Arial Narrow"/>
              </a:rPr>
              <a:t>principalmente in </a:t>
            </a:r>
            <a:r>
              <a:rPr lang="it-IT" sz="1500" b="1" dirty="0">
                <a:latin typeface="Arial Narrow"/>
                <a:cs typeface="Arial Narrow"/>
              </a:rPr>
              <a:t>strutture alberghiere</a:t>
            </a:r>
            <a:r>
              <a:rPr lang="it-IT" sz="1500" dirty="0">
                <a:latin typeface="Arial Narrow"/>
                <a:cs typeface="Arial Narrow"/>
              </a:rPr>
              <a:t> (57,4%). Interessante anche il livello di utilizzo di B&amp;B e di appartamenti in affitto superati, però, dall’ospitalità presso amici e parenti che si attesta sul valore del 15%. </a:t>
            </a:r>
            <a:endParaRPr lang="it-IT" sz="1500" dirty="0" smtClean="0">
              <a:latin typeface="Arial Narrow"/>
              <a:cs typeface="Arial Narrow"/>
            </a:endParaRPr>
          </a:p>
          <a:p>
            <a:endParaRPr lang="it-IT" sz="1600" dirty="0"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6534" y="57599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>
                <a:latin typeface="Arial Narrow"/>
                <a:cs typeface="Arial Narrow"/>
              </a:rPr>
              <a:t>Si segnala per completezza, infine, una quota molto marginale di intervistati che hanno optato per il campeggio all’aperto in prossimità degli ingressi alla sede dei concerti.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0913" y="3019233"/>
            <a:ext cx="137691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?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557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Un </a:t>
            </a:r>
            <a:r>
              <a:rPr lang="en-US" b="1" dirty="0" err="1" smtClean="0">
                <a:latin typeface="Century Gothic"/>
                <a:cs typeface="Century Gothic"/>
              </a:rPr>
              <a:t>pubblico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casuale</a:t>
            </a:r>
            <a:r>
              <a:rPr lang="en-US" b="1" dirty="0" smtClean="0">
                <a:latin typeface="Century Gothic"/>
                <a:cs typeface="Century Gothic"/>
              </a:rPr>
              <a:t> o appassionato di </a:t>
            </a:r>
            <a:r>
              <a:rPr lang="en-US" b="1" dirty="0" err="1" smtClean="0">
                <a:latin typeface="Century Gothic"/>
                <a:cs typeface="Century Gothic"/>
              </a:rPr>
              <a:t>musica</a:t>
            </a:r>
            <a:r>
              <a:rPr lang="en-US" b="1" dirty="0" smtClean="0">
                <a:latin typeface="Century Gothic"/>
                <a:cs typeface="Century Gothic"/>
              </a:rPr>
              <a:t>?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41" y="181554"/>
            <a:ext cx="183674" cy="288752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000" y="3621019"/>
            <a:ext cx="1629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 </a:t>
            </a:r>
            <a:r>
              <a:rPr lang="en-US" b="1" dirty="0" err="1" smtClean="0">
                <a:latin typeface="Century Gothic"/>
                <a:cs typeface="Century Gothic"/>
              </a:rPr>
              <a:t>quanti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b="1" dirty="0">
                <a:latin typeface="Century Gothic"/>
                <a:cs typeface="Century Gothic"/>
              </a:rPr>
              <a:t>c</a:t>
            </a:r>
            <a:r>
              <a:rPr lang="en-US" b="1" dirty="0" smtClean="0">
                <a:latin typeface="Century Gothic"/>
                <a:cs typeface="Century Gothic"/>
              </a:rPr>
              <a:t>oncerti </a:t>
            </a:r>
          </a:p>
          <a:p>
            <a:r>
              <a:rPr lang="en-US" b="1" dirty="0" err="1">
                <a:latin typeface="Century Gothic"/>
                <a:cs typeface="Century Gothic"/>
              </a:rPr>
              <a:t>m</a:t>
            </a:r>
            <a:r>
              <a:rPr lang="en-US" b="1" dirty="0" err="1" smtClean="0">
                <a:latin typeface="Century Gothic"/>
                <a:cs typeface="Century Gothic"/>
              </a:rPr>
              <a:t>ediamente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</a:p>
          <a:p>
            <a:r>
              <a:rPr lang="en-US" b="1" dirty="0" err="1" smtClean="0">
                <a:latin typeface="Century Gothic"/>
                <a:cs typeface="Century Gothic"/>
              </a:rPr>
              <a:t>assisti</a:t>
            </a:r>
            <a:r>
              <a:rPr lang="en-US" b="1" dirty="0" smtClean="0">
                <a:latin typeface="Century Gothic"/>
                <a:cs typeface="Century Gothic"/>
              </a:rPr>
              <a:t> in </a:t>
            </a:r>
          </a:p>
          <a:p>
            <a:r>
              <a:rPr lang="en-US" b="1" dirty="0">
                <a:latin typeface="Century Gothic"/>
                <a:cs typeface="Century Gothic"/>
              </a:rPr>
              <a:t>u</a:t>
            </a:r>
            <a:r>
              <a:rPr lang="en-US" b="1" dirty="0" smtClean="0">
                <a:latin typeface="Century Gothic"/>
                <a:cs typeface="Century Gothic"/>
              </a:rPr>
              <a:t>n anno?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832" y="2746327"/>
            <a:ext cx="388025" cy="388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402" y="3402837"/>
            <a:ext cx="363070" cy="3630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101" y="3373702"/>
            <a:ext cx="363070" cy="3630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71765" y="332798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48,3%</a:t>
            </a:r>
            <a:endParaRPr lang="en-US" sz="2400" dirty="0">
              <a:latin typeface="Arial Narrow"/>
              <a:cs typeface="Arial Narrow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510" y="4078172"/>
            <a:ext cx="363070" cy="363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258" y="4078172"/>
            <a:ext cx="363070" cy="363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149" y="4078172"/>
            <a:ext cx="363070" cy="363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848" y="4078172"/>
            <a:ext cx="363070" cy="3630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080" y="4078172"/>
            <a:ext cx="363070" cy="3630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59" y="4783389"/>
            <a:ext cx="363070" cy="3630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258" y="4783389"/>
            <a:ext cx="363070" cy="3630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198" y="4783389"/>
            <a:ext cx="363070" cy="3630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274" y="4783389"/>
            <a:ext cx="363070" cy="3630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973" y="4783389"/>
            <a:ext cx="363070" cy="3630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913" y="4783389"/>
            <a:ext cx="363070" cy="363070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8" idx="2"/>
          </p:cNvCxnSpPr>
          <p:nvPr/>
        </p:nvCxnSpPr>
        <p:spPr>
          <a:xfrm>
            <a:off x="3453845" y="3134352"/>
            <a:ext cx="371792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86835" y="2765020"/>
            <a:ext cx="52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MAI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453845" y="3789653"/>
            <a:ext cx="371792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15537" y="3420321"/>
            <a:ext cx="145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1/2  ALL’ANNO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435052" y="4464988"/>
            <a:ext cx="371792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0913" y="4093860"/>
            <a:ext cx="140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3/5 ALL’ANNO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453845" y="5170205"/>
            <a:ext cx="371792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37937" y="4800873"/>
            <a:ext cx="13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&gt;6 ALL’ANNO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189" y="4783389"/>
            <a:ext cx="363070" cy="36307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171765" y="400332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31,9%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71765" y="470854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12,4%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52972" y="267268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7,4%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07776" y="645232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740" y="617839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2325"/>
            <a:ext cx="9144000" cy="405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414" y="241325"/>
            <a:ext cx="500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Il  </a:t>
            </a:r>
            <a:r>
              <a:rPr lang="en-US" b="1" dirty="0" err="1" smtClean="0">
                <a:latin typeface="Century Gothic"/>
                <a:cs typeface="Century Gothic"/>
              </a:rPr>
              <a:t>pubblico</a:t>
            </a:r>
            <a:r>
              <a:rPr lang="en-US" b="1" dirty="0" smtClean="0">
                <a:latin typeface="Century Gothic"/>
                <a:cs typeface="Century Gothic"/>
              </a:rPr>
              <a:t> del concerto e </a:t>
            </a:r>
            <a:r>
              <a:rPr lang="en-US" b="1" dirty="0" err="1" smtClean="0">
                <a:latin typeface="Century Gothic"/>
                <a:cs typeface="Century Gothic"/>
              </a:rPr>
              <a:t>l’offerta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torinese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740" y="195202"/>
            <a:ext cx="209177" cy="237126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81633" y="-85947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 descr="altre attività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" y="3193815"/>
            <a:ext cx="9025466" cy="25134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16" y="6526539"/>
            <a:ext cx="90085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FONDAZIONE FITZCARRALDO |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Indagine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sul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pubblico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e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valutazione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1000" b="1" dirty="0" err="1">
                <a:solidFill>
                  <a:schemeClr val="bg1"/>
                </a:solidFill>
                <a:latin typeface="Century Gothic"/>
                <a:cs typeface="Century Gothic"/>
              </a:rPr>
              <a:t>impatto</a:t>
            </a:r>
            <a:r>
              <a:rPr lang="en-US" sz="1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economico</a:t>
            </a:r>
            <a:r>
              <a:rPr lang="en-US" sz="1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U2 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| </a:t>
            </a:r>
            <a:r>
              <a:rPr lang="en-US" sz="900" b="1" dirty="0" err="1">
                <a:solidFill>
                  <a:schemeClr val="bg1"/>
                </a:solidFill>
                <a:latin typeface="Century Gothic"/>
                <a:cs typeface="Century Gothic"/>
              </a:rPr>
              <a:t>Innocence+Experience</a:t>
            </a:r>
            <a:r>
              <a:rPr lang="en-US" sz="900" b="1" dirty="0">
                <a:solidFill>
                  <a:schemeClr val="bg1"/>
                </a:solidFill>
                <a:latin typeface="Century Gothic"/>
                <a:cs typeface="Century Gothic"/>
              </a:rPr>
              <a:t> Tour 2015 </a:t>
            </a:r>
            <a:r>
              <a:rPr lang="en-US" sz="9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| TORINO </a:t>
            </a:r>
            <a:endParaRPr lang="en-US" sz="9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458675"/>
            <a:ext cx="2133600" cy="365125"/>
          </a:xfrm>
        </p:spPr>
        <p:txBody>
          <a:bodyPr/>
          <a:lstStyle/>
          <a:p>
            <a:fld id="{21D3A05F-B3DC-B24F-9E36-94D8C6643F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33683"/>
            <a:ext cx="9155759" cy="4432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237" y="1577011"/>
            <a:ext cx="7258424" cy="2061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1911" y="1031167"/>
            <a:ext cx="632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La </a:t>
            </a:r>
            <a:r>
              <a:rPr lang="en-US" sz="2800" b="1" dirty="0" err="1" smtClean="0">
                <a:latin typeface="Century Gothic"/>
                <a:cs typeface="Century Gothic"/>
              </a:rPr>
              <a:t>ricaduta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economica</a:t>
            </a:r>
            <a:r>
              <a:rPr lang="en-US" sz="2800" b="1" dirty="0" smtClean="0">
                <a:latin typeface="Century Gothic"/>
                <a:cs typeface="Century Gothic"/>
              </a:rPr>
              <a:t> </a:t>
            </a:r>
            <a:r>
              <a:rPr lang="en-US" sz="2800" b="1" dirty="0" err="1" smtClean="0">
                <a:latin typeface="Century Gothic"/>
                <a:cs typeface="Century Gothic"/>
              </a:rPr>
              <a:t>dell’evento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85647"/>
            <a:ext cx="9144000" cy="6723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6130" y="99696"/>
            <a:ext cx="15681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e</a:t>
            </a:r>
            <a:endParaRPr lang="en-US" sz="166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0"/>
            <a:ext cx="9144000" cy="6723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8237" y="1140728"/>
            <a:ext cx="209177" cy="11283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A05F-B3DC-B24F-9E36-94D8C6643F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780</Words>
  <Application>Microsoft Office PowerPoint</Application>
  <PresentationFormat>Presentazione su schermo (4:3)</PresentationFormat>
  <Paragraphs>153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albano</dc:creator>
  <cp:lastModifiedBy>damiano aliprandi</cp:lastModifiedBy>
  <cp:revision>386</cp:revision>
  <dcterms:created xsi:type="dcterms:W3CDTF">2015-11-27T11:01:42Z</dcterms:created>
  <dcterms:modified xsi:type="dcterms:W3CDTF">2016-03-17T19:25:01Z</dcterms:modified>
</cp:coreProperties>
</file>